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1" r:id="rId2"/>
    <p:sldId id="530" r:id="rId3"/>
    <p:sldId id="544" r:id="rId4"/>
    <p:sldId id="494" r:id="rId5"/>
    <p:sldId id="547" r:id="rId6"/>
    <p:sldId id="536" r:id="rId7"/>
    <p:sldId id="542" r:id="rId8"/>
    <p:sldId id="546" r:id="rId9"/>
    <p:sldId id="545" r:id="rId10"/>
    <p:sldId id="528" r:id="rId11"/>
    <p:sldId id="543" r:id="rId12"/>
  </p:sldIdLst>
  <p:sldSz cx="9144000" cy="6858000" type="screen4x3"/>
  <p:notesSz cx="7019925" cy="930592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B"/>
    <a:srgbClr val="FF3333"/>
    <a:srgbClr val="66CCFF"/>
    <a:srgbClr val="B6C000"/>
    <a:srgbClr val="003556"/>
    <a:srgbClr val="FF5800"/>
    <a:srgbClr val="000000"/>
    <a:srgbClr val="F2F9BE"/>
    <a:srgbClr val="C8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6" autoAdjust="0"/>
    <p:restoredTop sz="88457" autoAdjust="0"/>
  </p:normalViewPr>
  <p:slideViewPr>
    <p:cSldViewPr snapToObjects="1">
      <p:cViewPr>
        <p:scale>
          <a:sx n="100" d="100"/>
          <a:sy n="100" d="100"/>
        </p:scale>
        <p:origin x="-20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3762" y="-84"/>
      </p:cViewPr>
      <p:guideLst>
        <p:guide orient="horz" pos="2931"/>
        <p:guide pos="221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9600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A5F6DE-6BE1-411B-8565-0A5C95A3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64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Россвязь – Росреестр Татарстана – ФСИН</a:t>
            </a:r>
          </a:p>
          <a:p>
            <a:endParaRPr lang="ru-RU" dirty="0" smtClean="0"/>
          </a:p>
          <a:p>
            <a:r>
              <a:rPr lang="ru-RU" dirty="0" smtClean="0"/>
              <a:t>ФМС – КТРВ – Южно-Сахалинск</a:t>
            </a:r>
          </a:p>
          <a:p>
            <a:endParaRPr lang="ru-RU" dirty="0" smtClean="0"/>
          </a:p>
          <a:p>
            <a:r>
              <a:rPr lang="ru-RU" dirty="0" smtClean="0"/>
              <a:t>Биокад – Псковская область – Башкирия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5F6DE-6BE1-411B-8565-0A5C95A3D2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7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729780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999" y="1679913"/>
            <a:ext cx="8769267" cy="4931305"/>
          </a:xfrm>
        </p:spPr>
        <p:txBody>
          <a:bodyPr/>
          <a:lstStyle>
            <a:lvl2pPr marL="447675" indent="-227013">
              <a:defRPr/>
            </a:lvl2pPr>
            <a:lvl3pPr marL="893763" indent="-228600">
              <a:defRPr/>
            </a:lvl3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A22CD6E1-7670-4909-9732-EB660E8C23FE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A7D8A5E5-C15E-4288-8BF2-C04EA4E18FC3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6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929997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742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9673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AFA98967-0FA5-4357-99CA-45F61590DDBB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9537D548-65B9-4A72-BAB8-52AB259A3203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738408"/>
            <a:ext cx="8828533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79999" y="1680075"/>
            <a:ext cx="8803133" cy="4939771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8845DA9A-98B0-4100-8C64-124A716D7FF3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FF065DA1-A063-46C6-A526-5A02B2C2D5CC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9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2088" y="884238"/>
            <a:ext cx="2098675" cy="5537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46063" y="884238"/>
            <a:ext cx="6143625" cy="5537200"/>
          </a:xfrm>
        </p:spPr>
        <p:txBody>
          <a:bodyPr vert="eaVert"/>
          <a:lstStyle>
            <a:lvl1pPr>
              <a:defRPr sz="1800"/>
            </a:lvl1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E35AD127-B0FF-4320-BB07-9BD91B5F3417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DF1EAE4E-6EF2-4883-BA3A-A7FADF7F80E6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1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6011863" y="715963"/>
            <a:ext cx="25923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/>
              <a:t>Группа компаний АйТи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4283968" y="2130439"/>
            <a:ext cx="4174232" cy="1470025"/>
          </a:xfrm>
        </p:spPr>
        <p:txBody>
          <a:bodyPr anchor="t">
            <a:normAutofit/>
          </a:bodyPr>
          <a:lstStyle>
            <a:lvl1pPr algn="l">
              <a:defRPr sz="2200">
                <a:latin typeface="Trebuchet MS" panose="020B0603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221088"/>
            <a:ext cx="4176464" cy="14177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3" y="1376772"/>
            <a:ext cx="3600968" cy="3753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570688"/>
            <a:ext cx="1381892" cy="55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721155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2019480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>
              <a:buNone/>
              <a:defRPr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536E28A0-DFF5-4FD1-9202-22D21AF532FE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BE60351E-5FC6-4F33-AC5D-65E29FDAA34E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1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721155"/>
            <a:ext cx="8769267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650" y="1551320"/>
            <a:ext cx="6415616" cy="458311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buFontTx/>
              <a:buNone/>
              <a:tabLst/>
              <a:defRPr b="1"/>
            </a:lvl1pPr>
            <a:lvl2pPr marL="446088" indent="15875">
              <a:buNone/>
              <a:defRPr sz="1400" baseline="0"/>
            </a:lvl2pPr>
            <a:lvl5pPr>
              <a:buClr>
                <a:srgbClr val="B6C0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A2801303-7139-4AB1-898A-A048BEF68F46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91145281-1276-4787-9E28-70B13665F871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F963CA54-D38D-4E4A-891F-6F8CDF265ADF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EDFDDFC0-2625-4A04-AD06-491DEF9A25BB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5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000" y="721155"/>
            <a:ext cx="8837000" cy="8239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4733" y="1679755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1491" y="1679755"/>
            <a:ext cx="4328584" cy="4922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EC25A271-6FFF-47CC-A1DC-180AEF02F2DE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ADECA5A4-8698-4CBE-AD6F-75CE0440319A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999" y="729781"/>
            <a:ext cx="8777733" cy="924733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4723" y="1724894"/>
            <a:ext cx="431947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94723" y="2364656"/>
            <a:ext cx="431947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724894"/>
            <a:ext cx="43211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4656"/>
            <a:ext cx="43211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DEEEF877-BBD5-40AC-ACC2-D3EB7895DE5C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DFAA8B13-1411-49B2-A8FE-7777C4F9482E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F478BC0E-E17B-49D8-B67F-046FD527E3A4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7BF2B59F-8174-4437-92AE-B40A2872F4FE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99271240-141C-4326-9FFE-37CCF9FC705D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2F7A335F-D404-480D-B239-052ED509545A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24032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24032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800" b="1"/>
            </a:lvl2pPr>
            <a:lvl3pPr>
              <a:defRPr sz="1600" b="1"/>
            </a:lvl3pPr>
            <a:lvl4pPr>
              <a:defRPr sz="1600"/>
            </a:lvl4pPr>
            <a:lvl5pPr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88608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3221038" y="6608763"/>
            <a:ext cx="5922962" cy="249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E4A672C4-9FE5-4E67-92BC-4D4E57694C39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3DED1A0A-A059-48B5-96B4-08E0E6D6CB08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0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27075"/>
            <a:ext cx="87868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br>
              <a:rPr lang="en-US" altLang="ru-RU" smtClean="0"/>
            </a:br>
            <a:r>
              <a:rPr lang="en-US" altLang="ru-RU" smtClean="0"/>
              <a:t>Second Line here if necessary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60525"/>
            <a:ext cx="8778875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quarter" idx="2"/>
          </p:nvPr>
        </p:nvSpPr>
        <p:spPr>
          <a:xfrm>
            <a:off x="6496050" y="6608763"/>
            <a:ext cx="2647950" cy="249237"/>
          </a:xfrm>
          <a:prstGeom prst="rect">
            <a:avLst/>
          </a:prstGeom>
          <a:noFill/>
          <a:extLst/>
        </p:spPr>
        <p:txBody>
          <a:bodyPr/>
          <a:lstStyle>
            <a:lvl1pPr algn="r">
              <a:defRPr sz="900" smtClean="0">
                <a:solidFill>
                  <a:srgbClr val="233356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fld id="{39B09BA4-07B4-4613-A354-5A766342CD30}" type="datetime4">
              <a:rPr lang="ru-RU"/>
              <a:pPr>
                <a:defRPr/>
              </a:pPr>
              <a:t>27 февраля 2015 г.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>
                <a:solidFill>
                  <a:schemeClr val="tx1"/>
                </a:solidFill>
                <a:ea typeface="+mn-ea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</a:rPr>
              <a:t>|  </a:t>
            </a:r>
            <a:r>
              <a:rPr lang="en-US" b="1" dirty="0">
                <a:solidFill>
                  <a:schemeClr val="tx1"/>
                </a:solidFill>
                <a:ea typeface="+mn-ea"/>
              </a:rPr>
              <a:t>ЛОГИКА </a:t>
            </a:r>
            <a:r>
              <a:rPr lang="ru-RU" b="1" dirty="0">
                <a:solidFill>
                  <a:schemeClr val="tx1"/>
                </a:solidFill>
                <a:ea typeface="+mn-ea"/>
              </a:rPr>
              <a:t>БИЗНЕСА</a:t>
            </a:r>
            <a:r>
              <a:rPr lang="en-US" dirty="0">
                <a:solidFill>
                  <a:schemeClr val="tx1"/>
                </a:solidFill>
                <a:ea typeface="+mn-ea"/>
              </a:rPr>
              <a:t>  |  </a:t>
            </a:r>
            <a:fld id="{54ABAEE4-4090-4312-86A7-3E4902B66434}" type="slidenum">
              <a:rPr lang="en-US">
                <a:solidFill>
                  <a:schemeClr val="tx1"/>
                </a:solidFill>
                <a:ea typeface="+mn-ea"/>
              </a:rPr>
              <a:pPr>
                <a:defRPr/>
              </a:pPr>
              <a:t>‹#›</a:t>
            </a:fld>
            <a:r>
              <a:rPr lang="en-US" dirty="0">
                <a:solidFill>
                  <a:schemeClr val="tx1"/>
                </a:solidFill>
                <a:ea typeface="+mn-ea"/>
              </a:rPr>
              <a:t> </a:t>
            </a:r>
            <a:endParaRPr lang="en-US" dirty="0"/>
          </a:p>
        </p:txBody>
      </p:sp>
      <p:sp>
        <p:nvSpPr>
          <p:cNvPr id="11" name="Datumsplatzhalter 1"/>
          <p:cNvSpPr txBox="1">
            <a:spLocks/>
          </p:cNvSpPr>
          <p:nvPr userDrawn="1"/>
        </p:nvSpPr>
        <p:spPr bwMode="auto">
          <a:xfrm>
            <a:off x="3054350" y="233363"/>
            <a:ext cx="601186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+mn-cs"/>
              </a:defRPr>
            </a:lvl1pPr>
            <a:lvl2pPr marL="742950" indent="-28575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 dirty="0" smtClean="0">
                <a:solidFill>
                  <a:srgbClr val="233356"/>
                </a:solidFill>
                <a:ea typeface="MS PGothic" pitchFamily="34" charset="-128"/>
              </a:rPr>
              <a:t>ГК АйТи</a:t>
            </a:r>
            <a:endParaRPr lang="en-US" sz="1100" dirty="0" smtClean="0">
              <a:solidFill>
                <a:srgbClr val="233356"/>
              </a:solidFill>
              <a:ea typeface="MS PGothic" pitchFamily="34" charset="-128"/>
            </a:endParaRPr>
          </a:p>
        </p:txBody>
      </p:sp>
      <p:pic>
        <p:nvPicPr>
          <p:cNvPr id="1031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92075"/>
            <a:ext cx="1420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355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556"/>
          </a:solidFill>
          <a:latin typeface="Trebuchet MS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5000"/>
        </a:spcAft>
        <a:buClr>
          <a:srgbClr val="038299"/>
        </a:buClr>
        <a:buSzPct val="120000"/>
        <a:defRPr>
          <a:solidFill>
            <a:srgbClr val="003556"/>
          </a:solidFill>
          <a:latin typeface="+mn-lt"/>
          <a:ea typeface="+mn-ea"/>
          <a:cs typeface="+mn-cs"/>
        </a:defRPr>
      </a:lvl1pPr>
      <a:lvl2pPr marL="688975" indent="-227013" algn="l" rtl="0" eaLnBrk="0" fontAlgn="base" hangingPunct="0">
        <a:spcBef>
          <a:spcPct val="20000"/>
        </a:spcBef>
        <a:spcAft>
          <a:spcPct val="5000"/>
        </a:spcAft>
        <a:buClr>
          <a:srgbClr val="395592"/>
        </a:buClr>
        <a:buSzPct val="80000"/>
        <a:buFont typeface="Wingdings" pitchFamily="2" charset="2"/>
        <a:buChar char="n"/>
        <a:defRPr>
          <a:solidFill>
            <a:srgbClr val="003556"/>
          </a:solidFill>
          <a:latin typeface="+mn-lt"/>
        </a:defRPr>
      </a:lvl2pPr>
      <a:lvl3pPr marL="1144588" indent="-228600" algn="l" rtl="0" eaLnBrk="0" fontAlgn="base" hangingPunct="0">
        <a:spcBef>
          <a:spcPct val="20000"/>
        </a:spcBef>
        <a:spcAft>
          <a:spcPct val="5000"/>
        </a:spcAft>
        <a:buClr>
          <a:srgbClr val="395592"/>
        </a:buClr>
        <a:buSzPct val="90000"/>
        <a:buFont typeface="Trebuchet MS" pitchFamily="34" charset="0"/>
        <a:buChar char="—"/>
        <a:defRPr sz="1600">
          <a:solidFill>
            <a:srgbClr val="00355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5000"/>
        </a:spcAft>
        <a:buClr>
          <a:srgbClr val="B6C000"/>
        </a:buClr>
        <a:buSzPct val="140000"/>
        <a:buChar char="•"/>
        <a:defRPr sz="1500">
          <a:solidFill>
            <a:srgbClr val="00355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Font typeface="Webdings" pitchFamily="18" charset="2"/>
        <a:buChar char="8"/>
        <a:defRPr sz="1400">
          <a:solidFill>
            <a:srgbClr val="32393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15.jpe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4663" y="2130425"/>
            <a:ext cx="4411662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100" dirty="0" smtClean="0"/>
              <a:t>ОТКРЫТЫЙ</a:t>
            </a:r>
            <a:br>
              <a:rPr lang="ru-RU" sz="2100" dirty="0" smtClean="0"/>
            </a:br>
            <a:r>
              <a:rPr lang="ru-RU" sz="2100" dirty="0" smtClean="0"/>
              <a:t>ДОКУМЕНТООБОРОТ</a:t>
            </a:r>
            <a:br>
              <a:rPr lang="ru-RU" sz="2100" dirty="0" smtClean="0"/>
            </a:br>
            <a:r>
              <a:rPr lang="ru-RU" sz="2100" b="0" dirty="0" smtClean="0"/>
              <a:t>НА ОТКРЫТОЙ </a:t>
            </a:r>
            <a:br>
              <a:rPr lang="ru-RU" sz="2100" b="0" dirty="0" smtClean="0"/>
            </a:br>
            <a:r>
              <a:rPr lang="ru-RU" sz="2100" b="0" dirty="0" smtClean="0"/>
              <a:t>ПЛАТФОРМЕ</a:t>
            </a:r>
            <a:endParaRPr lang="ru-RU" sz="2100" b="0" dirty="0"/>
          </a:p>
        </p:txBody>
      </p:sp>
      <p:sp>
        <p:nvSpPr>
          <p:cNvPr id="307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4849813"/>
            <a:ext cx="4175125" cy="14176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1600" b="1" dirty="0" smtClean="0"/>
              <a:t>Артур Панчоян</a:t>
            </a:r>
            <a:r>
              <a:rPr lang="en-US" altLang="ru-RU" sz="1600" b="1" dirty="0" smtClean="0"/>
              <a:t> </a:t>
            </a:r>
            <a:endParaRPr lang="ru-RU" altLang="ru-RU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600" dirty="0" smtClean="0"/>
              <a:t>Архитектор решений</a:t>
            </a:r>
          </a:p>
          <a:p>
            <a:pPr eaLnBrk="1" hangingPunct="1">
              <a:lnSpc>
                <a:spcPct val="90000"/>
              </a:lnSpc>
            </a:pPr>
            <a:endParaRPr lang="ru-RU" altLang="ru-RU" sz="1600" dirty="0"/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7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февраля 2015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</a:rPr>
              <a:t>года</a:t>
            </a:r>
            <a:endParaRPr lang="ru-RU" altLang="ru-RU" sz="14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3" y="728700"/>
            <a:ext cx="6971297" cy="823912"/>
          </a:xfrm>
        </p:spPr>
        <p:txBody>
          <a:bodyPr/>
          <a:lstStyle/>
          <a:p>
            <a:r>
              <a:rPr lang="ru-RU" sz="2000" dirty="0" smtClean="0"/>
              <a:t>НОВАЯ КНИГА</a:t>
            </a:r>
            <a:r>
              <a:rPr lang="en-US" sz="2000" dirty="0" smtClean="0"/>
              <a:t> </a:t>
            </a:r>
            <a:r>
              <a:rPr lang="ru-RU" sz="2000" dirty="0" smtClean="0"/>
              <a:t>ПО </a:t>
            </a:r>
            <a:r>
              <a:rPr lang="en-US" sz="2000" dirty="0" smtClean="0"/>
              <a:t>ECM</a:t>
            </a:r>
            <a:endParaRPr lang="ru-RU" sz="2000" b="0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438151" y="1376773"/>
            <a:ext cx="8454329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266700" lvl="1" indent="-266700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</a:pPr>
            <a:r>
              <a:rPr lang="ru-RU" sz="1600" kern="0" dirty="0" smtClean="0"/>
              <a:t>Заполните, пожалуйста, на стенде анкету</a:t>
            </a:r>
            <a:r>
              <a:rPr lang="en-US" sz="1600" kern="0" dirty="0" smtClean="0"/>
              <a:t> </a:t>
            </a:r>
            <a:r>
              <a:rPr lang="ru-RU" sz="1600" kern="0" dirty="0" smtClean="0"/>
              <a:t>и получите в подарок новую книгу</a:t>
            </a:r>
            <a:br>
              <a:rPr lang="ru-RU" sz="1600" kern="0" dirty="0" smtClean="0"/>
            </a:br>
            <a:r>
              <a:rPr lang="ru-RU" sz="1600" kern="0" dirty="0" smtClean="0"/>
              <a:t>по управлению корпоративным контентом «Восемь раз отмерь. </a:t>
            </a:r>
            <a:r>
              <a:rPr lang="en-US" sz="1600" kern="0" dirty="0" smtClean="0"/>
              <a:t>ECM-</a:t>
            </a:r>
            <a:r>
              <a:rPr lang="ru-RU" sz="1600" kern="0" dirty="0" smtClean="0"/>
              <a:t>гуру советуют»</a:t>
            </a:r>
          </a:p>
          <a:p>
            <a:pPr marL="180975" lvl="1" indent="-180975">
              <a:spcBef>
                <a:spcPts val="0"/>
              </a:spcBef>
              <a:spcAft>
                <a:spcPts val="1800"/>
              </a:spcAft>
              <a:buClr>
                <a:srgbClr val="006699"/>
              </a:buClr>
            </a:pPr>
            <a:endParaRPr lang="ru-RU" sz="1600" kern="0" dirty="0"/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204864"/>
            <a:ext cx="2544666" cy="39330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19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284663" y="3219450"/>
            <a:ext cx="4173537" cy="1470025"/>
          </a:xfrm>
        </p:spPr>
        <p:txBody>
          <a:bodyPr>
            <a:normAutofit fontScale="90000"/>
          </a:bodyPr>
          <a:lstStyle/>
          <a:p>
            <a:r>
              <a:rPr lang="ru-RU" altLang="ru-RU" sz="2000" b="0" dirty="0" smtClean="0"/>
              <a:t>СПАСИБО ЗА ВНИМАНИЕ!</a:t>
            </a:r>
            <a:br>
              <a:rPr lang="ru-RU" altLang="ru-RU" sz="2000" b="0" dirty="0" smtClean="0"/>
            </a:br>
            <a:r>
              <a:rPr lang="ru-RU" altLang="ru-RU" sz="2000" dirty="0" smtClean="0"/>
              <a:t>ВОПРОСЫ?</a:t>
            </a:r>
            <a:br>
              <a:rPr lang="ru-RU" altLang="ru-RU" sz="2000" dirty="0" smtClean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r>
              <a:rPr lang="ru-RU" sz="1400" b="0" dirty="0"/>
              <a:t>Компания «Логика бизнеса» (ГК АйТи)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115280 Москва</a:t>
            </a:r>
            <a:br>
              <a:rPr lang="ru-RU" sz="1400" b="0" dirty="0"/>
            </a:br>
            <a:r>
              <a:rPr lang="ru-RU" sz="1400" b="0" dirty="0"/>
              <a:t>ул. Ленинская Слобода, д.19, стр. 6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ru-RU" sz="1400" b="0" dirty="0"/>
              <a:t>Телефоны:</a:t>
            </a:r>
            <a:br>
              <a:rPr lang="ru-RU" sz="1400" b="0" dirty="0"/>
            </a:br>
            <a:r>
              <a:rPr lang="ru-RU" sz="1400" b="0" dirty="0"/>
              <a:t>+7 (495) 974-79-79, 79-80</a:t>
            </a:r>
            <a:br>
              <a:rPr lang="ru-RU" sz="1400" b="0" dirty="0"/>
            </a:br>
            <a:r>
              <a:rPr lang="ru-RU" sz="1400" b="0" dirty="0"/>
              <a:t/>
            </a:r>
            <a:br>
              <a:rPr lang="ru-RU" sz="1400" b="0" dirty="0"/>
            </a:br>
            <a:r>
              <a:rPr lang="en-US" sz="1400" b="0" dirty="0"/>
              <a:t>ecm.blogic20.ru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261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179388" y="730250"/>
            <a:ext cx="8769350" cy="823913"/>
          </a:xfrm>
        </p:spPr>
        <p:txBody>
          <a:bodyPr/>
          <a:lstStyle/>
          <a:p>
            <a:r>
              <a:rPr lang="ru-RU" altLang="ru-RU" sz="2000" smtClean="0"/>
              <a:t>О КОМПАНИИ «ЛОГИКА БИЗНЕСА»</a:t>
            </a:r>
          </a:p>
        </p:txBody>
      </p:sp>
      <p:sp>
        <p:nvSpPr>
          <p:cNvPr id="71684" name="Дата 3"/>
          <p:cNvSpPr>
            <a:spLocks noGrp="1"/>
          </p:cNvSpPr>
          <p:nvPr>
            <p:ph type="dt" sz="quarter" idx="10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80000"/>
              <a:buFont typeface="Wingdings" pitchFamily="2" charset="2"/>
              <a:buChar char="n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395592"/>
              </a:buClr>
              <a:buSzPct val="90000"/>
              <a:buFont typeface="Trebuchet MS" pitchFamily="34" charset="0"/>
              <a:buChar char="—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E5B1A9E-5CA9-4724-BE98-F5233F9D24B3}" type="datetime4">
              <a:rPr lang="ru-RU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27 февраля 2015 г.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  <a:r>
              <a:rPr lang="ru-RU" altLang="ru-RU" smtClean="0">
                <a:solidFill>
                  <a:srgbClr val="233356"/>
                </a:solidFill>
              </a:rPr>
              <a:t> </a:t>
            </a:r>
            <a:r>
              <a:rPr lang="en-US" altLang="ru-RU" smtClean="0">
                <a:solidFill>
                  <a:srgbClr val="233356"/>
                </a:solidFill>
              </a:rPr>
              <a:t>|  </a:t>
            </a:r>
            <a:r>
              <a:rPr lang="en-US" altLang="ru-RU" b="1" smtClean="0">
                <a:solidFill>
                  <a:srgbClr val="233356"/>
                </a:solidFill>
              </a:rPr>
              <a:t>ЛОГИКА </a:t>
            </a:r>
            <a:r>
              <a:rPr lang="ru-RU" altLang="ru-RU" b="1" smtClean="0">
                <a:solidFill>
                  <a:srgbClr val="233356"/>
                </a:solidFill>
              </a:rPr>
              <a:t>БИЗНЕСА</a:t>
            </a:r>
            <a:r>
              <a:rPr lang="en-US" altLang="ru-RU" smtClean="0">
                <a:solidFill>
                  <a:srgbClr val="233356"/>
                </a:solidFill>
              </a:rPr>
              <a:t>  |  </a:t>
            </a:r>
            <a:fld id="{8BAACD99-963C-4561-B4F3-5A7AC6201782}" type="slidenum">
              <a:rPr lang="en-US" altLang="ru-RU" smtClean="0">
                <a:solidFill>
                  <a:srgbClr val="233356"/>
                </a:solidFill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</a:t>
            </a:fld>
            <a:r>
              <a:rPr lang="en-US" altLang="ru-RU" smtClean="0">
                <a:solidFill>
                  <a:srgbClr val="233356"/>
                </a:solidFill>
              </a:rPr>
              <a:t> </a:t>
            </a:r>
          </a:p>
        </p:txBody>
      </p:sp>
      <p:sp>
        <p:nvSpPr>
          <p:cNvPr id="71685" name="Inhaltsplatzhalter 2"/>
          <p:cNvSpPr>
            <a:spLocks noGrp="1"/>
          </p:cNvSpPr>
          <p:nvPr>
            <p:ph idx="1"/>
          </p:nvPr>
        </p:nvSpPr>
        <p:spPr>
          <a:xfrm>
            <a:off x="179388" y="1492250"/>
            <a:ext cx="5796768" cy="3255963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</a:pPr>
            <a:r>
              <a:rPr lang="ru-RU" altLang="ru-RU" sz="1600" dirty="0" smtClean="0"/>
              <a:t>Основана в декабре 2011 года, входит в ГК АйТи</a:t>
            </a: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</a:pPr>
            <a:r>
              <a:rPr lang="ru-RU" altLang="ru-RU" sz="1600" dirty="0" smtClean="0"/>
              <a:t>Специализируется на разработке и внедрении решений «Логика </a:t>
            </a:r>
            <a:r>
              <a:rPr lang="en-US" altLang="ru-RU" sz="1600" dirty="0" smtClean="0"/>
              <a:t>ECM»</a:t>
            </a:r>
            <a:r>
              <a:rPr lang="ru-RU" altLang="ru-RU" sz="1600" dirty="0" smtClean="0"/>
              <a:t> для управления корпоративным контентом</a:t>
            </a: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</a:pPr>
            <a:r>
              <a:rPr lang="ru-RU" altLang="ru-RU" sz="1600" dirty="0" smtClean="0"/>
              <a:t>Основные компетенции – системы электронного документооборота, электронные хранилища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r>
              <a:rPr lang="ru-RU" altLang="ru-RU" sz="1600" dirty="0" smtClean="0"/>
              <a:t>данных, электронные архивы</a:t>
            </a: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</a:pPr>
            <a:r>
              <a:rPr lang="ru-RU" altLang="ru-RU" sz="1600" dirty="0" smtClean="0"/>
              <a:t>Более 500 заказчиков из различных секторов экономики</a:t>
            </a:r>
          </a:p>
          <a:p>
            <a:pPr lvl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</a:pPr>
            <a:r>
              <a:rPr lang="ru-RU" altLang="ru-RU" sz="1600" dirty="0" smtClean="0"/>
              <a:t>Входит в число ведущих компаний в России</a:t>
            </a:r>
            <a:r>
              <a:rPr lang="en-US" altLang="ru-RU" sz="1600" dirty="0" smtClean="0"/>
              <a:t/>
            </a:r>
            <a:br>
              <a:rPr lang="en-US" altLang="ru-RU" sz="1600" dirty="0" smtClean="0"/>
            </a:br>
            <a:r>
              <a:rPr lang="ru-RU" altLang="ru-RU" sz="1600" dirty="0" smtClean="0"/>
              <a:t>в области управления контентом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по версии аналитического агентства</a:t>
            </a:r>
            <a:r>
              <a:rPr lang="en-US" altLang="ru-RU" sz="1600" dirty="0" smtClean="0"/>
              <a:t> IDC </a:t>
            </a:r>
            <a:r>
              <a:rPr lang="ru-RU" altLang="ru-RU" sz="1600" dirty="0" smtClean="0"/>
              <a:t>Россия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34" y="5575299"/>
            <a:ext cx="881063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7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45137"/>
            <a:ext cx="10271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89587"/>
            <a:ext cx="109696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71689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75" y="5549106"/>
            <a:ext cx="6905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 bwMode="auto">
          <a:xfrm>
            <a:off x="467544" y="5409220"/>
            <a:ext cx="8243439" cy="10081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077913">
              <a:defRPr/>
            </a:pPr>
            <a:endParaRPr lang="ru-RU" sz="1400" dirty="0">
              <a:solidFill>
                <a:srgbClr val="233356"/>
              </a:solidFill>
            </a:endParaRPr>
          </a:p>
        </p:txBody>
      </p:sp>
      <p:pic>
        <p:nvPicPr>
          <p:cNvPr id="71691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5665787"/>
            <a:ext cx="11112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5757081" y="3913387"/>
            <a:ext cx="2955379" cy="124380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>
                <a:solidFill>
                  <a:srgbClr val="233356"/>
                </a:solidFill>
              </a:rPr>
              <a:t>ABBYY Corporate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>
                <a:solidFill>
                  <a:srgbClr val="233356"/>
                </a:solidFill>
              </a:rPr>
              <a:t>Projects Platinum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 smtClean="0">
                <a:solidFill>
                  <a:srgbClr val="233356"/>
                </a:solidFill>
              </a:rPr>
              <a:t>Partner</a:t>
            </a:r>
            <a:endParaRPr lang="en-US" sz="1200" b="1" dirty="0">
              <a:solidFill>
                <a:srgbClr val="23335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57081" y="2349736"/>
            <a:ext cx="2955379" cy="13271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>
                <a:solidFill>
                  <a:srgbClr val="233356"/>
                </a:solidFill>
              </a:rPr>
              <a:t>IBM Premier</a:t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>
                <a:solidFill>
                  <a:srgbClr val="233356"/>
                </a:solidFill>
              </a:rPr>
              <a:t>Business </a:t>
            </a:r>
            <a:r>
              <a:rPr lang="en-US" sz="1200" b="1" dirty="0" smtClean="0">
                <a:solidFill>
                  <a:srgbClr val="233356"/>
                </a:solidFill>
              </a:rPr>
              <a:t>Partner</a:t>
            </a:r>
            <a:endParaRPr lang="ru-RU" sz="1200" b="1" dirty="0">
              <a:solidFill>
                <a:srgbClr val="233356"/>
              </a:solidFill>
            </a:endParaRPr>
          </a:p>
        </p:txBody>
      </p:sp>
      <p:pic>
        <p:nvPicPr>
          <p:cNvPr id="71694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2522774"/>
            <a:ext cx="11541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4" y="4086424"/>
            <a:ext cx="11017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70" y="5736430"/>
            <a:ext cx="13223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>
            <a:off x="5757081" y="1308087"/>
            <a:ext cx="2955379" cy="8129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1431925">
              <a:defRPr/>
            </a:pPr>
            <a:r>
              <a:rPr lang="en-US" sz="1200" b="1" dirty="0" smtClean="0">
                <a:solidFill>
                  <a:srgbClr val="233356"/>
                </a:solidFill>
              </a:rPr>
              <a:t>Alfresco</a:t>
            </a:r>
            <a:r>
              <a:rPr lang="en-US" sz="1200" b="1" dirty="0">
                <a:solidFill>
                  <a:srgbClr val="233356"/>
                </a:solidFill>
              </a:rPr>
              <a:t/>
            </a:r>
            <a:br>
              <a:rPr lang="en-US" sz="1200" b="1" dirty="0">
                <a:solidFill>
                  <a:srgbClr val="233356"/>
                </a:solidFill>
              </a:rPr>
            </a:br>
            <a:r>
              <a:rPr lang="en-US" sz="1200" b="1" dirty="0" smtClean="0">
                <a:solidFill>
                  <a:srgbClr val="233356"/>
                </a:solidFill>
              </a:rPr>
              <a:t>Silver Partner</a:t>
            </a:r>
            <a:endParaRPr lang="ru-RU" sz="1200" b="1" dirty="0">
              <a:solidFill>
                <a:srgbClr val="233356"/>
              </a:solidFill>
            </a:endParaRPr>
          </a:p>
        </p:txBody>
      </p:sp>
      <p:pic>
        <p:nvPicPr>
          <p:cNvPr id="20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94" y="1558427"/>
            <a:ext cx="1135413" cy="3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84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3" y="892216"/>
            <a:ext cx="6971297" cy="823912"/>
          </a:xfrm>
        </p:spPr>
        <p:txBody>
          <a:bodyPr/>
          <a:lstStyle/>
          <a:p>
            <a:r>
              <a:rPr lang="ru-RU" sz="2000" dirty="0" smtClean="0"/>
              <a:t>ПРЕИМУЩЕСТВА ИСПОЛЬЗОВАНИЯ СПО</a:t>
            </a:r>
            <a:endParaRPr lang="ru-RU" sz="2000" b="0" dirty="0"/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914400" y="1997419"/>
            <a:ext cx="1657350" cy="23860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400" dirty="0" smtClean="0"/>
              <a:t>Открытые исходные коды, независимость</a:t>
            </a:r>
            <a:br>
              <a:rPr lang="ru-RU" sz="1400" dirty="0" smtClean="0"/>
            </a:br>
            <a:r>
              <a:rPr lang="ru-RU" sz="1400" dirty="0" smtClean="0"/>
              <a:t>от разработчика системы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762250" y="1997419"/>
            <a:ext cx="1657350" cy="23860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400" dirty="0" smtClean="0"/>
              <a:t>Экономия средств за счет отсутствия отчислений</a:t>
            </a:r>
            <a:br>
              <a:rPr lang="ru-RU" sz="1400" dirty="0" smtClean="0"/>
            </a:br>
            <a:r>
              <a:rPr lang="ru-RU" sz="1400" dirty="0" smtClean="0"/>
              <a:t>на лицензии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581525" y="1997419"/>
            <a:ext cx="1657350" cy="23860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400" dirty="0"/>
              <a:t>Исполнение распоряжения Правительства РФ № </a:t>
            </a:r>
            <a:r>
              <a:rPr lang="ru-RU" sz="1400" dirty="0" smtClean="0"/>
              <a:t>2299-р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для госорганов</a:t>
            </a:r>
            <a:r>
              <a:rPr lang="en-US" sz="1400" dirty="0" smtClean="0"/>
              <a:t>)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419850" y="1997419"/>
            <a:ext cx="1657350" cy="2386012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endParaRPr lang="ru-RU" sz="1200" b="1" dirty="0" smtClean="0"/>
          </a:p>
          <a:p>
            <a:pPr algn="ctr">
              <a:defRPr/>
            </a:pPr>
            <a:endParaRPr lang="ru-RU" sz="1200" b="1" dirty="0"/>
          </a:p>
          <a:p>
            <a:pPr algn="ctr">
              <a:defRPr/>
            </a:pPr>
            <a:r>
              <a:rPr lang="ru-RU" sz="1400" dirty="0" smtClean="0"/>
              <a:t>Гибкость</a:t>
            </a:r>
            <a:br>
              <a:rPr lang="ru-RU" sz="1400" dirty="0" smtClean="0"/>
            </a:br>
            <a:r>
              <a:rPr lang="ru-RU" sz="1400" dirty="0" smtClean="0"/>
              <a:t>в адаптации решений под конкретные задачи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14400" y="4544087"/>
            <a:ext cx="3505200" cy="9728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marL="1076325">
              <a:defRPr/>
            </a:pPr>
            <a:r>
              <a:rPr lang="ru-RU" sz="1400" dirty="0"/>
              <a:t>Повышение </a:t>
            </a:r>
            <a:r>
              <a:rPr lang="ru-RU" sz="1400" dirty="0" smtClean="0"/>
              <a:t>надежности</a:t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безопасности функционирования системы</a:t>
            </a:r>
          </a:p>
        </p:txBody>
      </p:sp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21" y="2210107"/>
            <a:ext cx="586207" cy="58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7" y="2179361"/>
            <a:ext cx="504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179361"/>
            <a:ext cx="762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20" y="2179361"/>
            <a:ext cx="76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50" y="4706647"/>
            <a:ext cx="676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 bwMode="auto">
          <a:xfrm>
            <a:off x="4581525" y="4544087"/>
            <a:ext cx="3505200" cy="97282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anchor="ctr"/>
          <a:lstStyle/>
          <a:p>
            <a:pPr marL="1076325">
              <a:defRPr/>
            </a:pPr>
            <a:r>
              <a:rPr lang="ru-RU" sz="1400" dirty="0"/>
              <a:t>Возможность использования платформенного </a:t>
            </a:r>
            <a:r>
              <a:rPr lang="ru-RU" sz="1400" dirty="0" smtClean="0"/>
              <a:t>ПО</a:t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базе СПО</a:t>
            </a:r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51" y="4706647"/>
            <a:ext cx="835265" cy="64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3" y="892216"/>
            <a:ext cx="6971297" cy="823912"/>
          </a:xfrm>
        </p:spPr>
        <p:txBody>
          <a:bodyPr/>
          <a:lstStyle/>
          <a:p>
            <a:r>
              <a:rPr lang="ru-RU" sz="2000" dirty="0" smtClean="0"/>
              <a:t>РЕШЕНИЯ «ЛОГИКИ БИЗНЕСА» НА СПО</a:t>
            </a:r>
            <a:endParaRPr lang="ru-RU" sz="2000" b="0" dirty="0"/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7" descr="http://t1.gstatic.com/images?q=tbn:ANd9GcR6s-L6GkPpGwIb2CZPukM43mGhX5D4sbkoFtB_SjP0llRtafT0O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65" y="2111301"/>
            <a:ext cx="1612838" cy="5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56" y="2130946"/>
            <a:ext cx="1742495" cy="4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42" y="3830628"/>
            <a:ext cx="1626579" cy="75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1" y="3830628"/>
            <a:ext cx="1339223" cy="9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1" y="2993760"/>
            <a:ext cx="1261175" cy="5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4499992" y="2103443"/>
            <a:ext cx="0" cy="265665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42" y="2993760"/>
            <a:ext cx="1257626" cy="5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388" y="654050"/>
            <a:ext cx="6972300" cy="823913"/>
          </a:xfrm>
        </p:spPr>
        <p:txBody>
          <a:bodyPr/>
          <a:lstStyle/>
          <a:p>
            <a:r>
              <a:rPr lang="ru-RU" altLang="ru-RU" sz="2000" smtClean="0"/>
              <a:t>СОПОСТАВЛЕНИЕ РАСХОДОВ НА ТЕХПОДДЕРЖКУ</a:t>
            </a:r>
            <a:endParaRPr lang="ru-RU" altLang="ru-RU" sz="2000" b="0" smtClean="0"/>
          </a:p>
        </p:txBody>
      </p:sp>
      <p:pic>
        <p:nvPicPr>
          <p:cNvPr id="2969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0" name="Диаграмма 4"/>
          <p:cNvGraphicFramePr>
            <a:graphicFrameLocks/>
          </p:cNvGraphicFramePr>
          <p:nvPr/>
        </p:nvGraphicFramePr>
        <p:xfrm>
          <a:off x="200025" y="1443038"/>
          <a:ext cx="8815388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5" imgW="8815580" imgH="5139373" progId="Excel.Chart.8">
                  <p:embed/>
                </p:oleObj>
              </mc:Choice>
              <mc:Fallback>
                <p:oleObj r:id="rId5" imgW="8815580" imgH="51393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443038"/>
                        <a:ext cx="8815388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000" y="895350"/>
            <a:ext cx="8769267" cy="823912"/>
          </a:xfrm>
        </p:spPr>
        <p:txBody>
          <a:bodyPr/>
          <a:lstStyle/>
          <a:p>
            <a:r>
              <a:rPr lang="ru-RU" dirty="0" smtClean="0"/>
              <a:t>«ЛОГИКА СЭД» НА ПЛАТФОРМЕ ALFRESCO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437" y="2042855"/>
            <a:ext cx="1871373" cy="495108"/>
          </a:xfrm>
          <a:prstGeom prst="rect">
            <a:avLst/>
          </a:prstGeom>
          <a:solidFill>
            <a:srgbClr val="66CCFF"/>
          </a:solidFill>
        </p:spPr>
        <p:txBody>
          <a:bodyPr wrap="none" lIns="144000" tIns="108000" rIns="144000" bIns="10800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«Логика СЭД»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37437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Входящие</a:t>
            </a:r>
            <a:br>
              <a:rPr lang="ru-RU" sz="1600" dirty="0" smtClean="0"/>
            </a:br>
            <a:r>
              <a:rPr lang="ru-RU" sz="1600" dirty="0" smtClean="0"/>
              <a:t>и исходящие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16" y="895350"/>
            <a:ext cx="1333986" cy="5810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2594837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Внутренние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642712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Нормативные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700112" y="2790720"/>
            <a:ext cx="1861178" cy="88087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Области</a:t>
            </a:r>
            <a:br>
              <a:rPr lang="ru-RU" sz="1600" dirty="0" smtClean="0"/>
            </a:br>
            <a:r>
              <a:rPr lang="ru-RU" sz="1600" dirty="0" smtClean="0"/>
              <a:t>совместной</a:t>
            </a:r>
            <a:br>
              <a:rPr lang="ru-RU" sz="1600" dirty="0" smtClean="0"/>
            </a:br>
            <a:r>
              <a:rPr lang="ru-RU" sz="1600" dirty="0" smtClean="0"/>
              <a:t>работы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7437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Выдача</a:t>
            </a:r>
            <a:br>
              <a:rPr lang="ru-RU" sz="1600" dirty="0" smtClean="0"/>
            </a:br>
            <a:r>
              <a:rPr lang="ru-RU" sz="1600" dirty="0" smtClean="0"/>
              <a:t>и контроль</a:t>
            </a:r>
            <a:br>
              <a:rPr lang="ru-RU" sz="1600" dirty="0" smtClean="0"/>
            </a:br>
            <a:r>
              <a:rPr lang="ru-RU" sz="1600" dirty="0" smtClean="0"/>
              <a:t>поручений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94837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Договорные</a:t>
            </a:r>
            <a:br>
              <a:rPr lang="ru-RU" sz="1600" dirty="0" smtClean="0"/>
            </a:br>
            <a:r>
              <a:rPr lang="ru-RU" sz="1600" dirty="0" smtClean="0"/>
              <a:t>документы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642712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ОРД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700112" y="3875775"/>
            <a:ext cx="1861178" cy="852295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/>
              <a:t>Репозиторий</a:t>
            </a:r>
            <a:br>
              <a:rPr lang="ru-RU" sz="1600" dirty="0" smtClean="0"/>
            </a:br>
            <a:r>
              <a:rPr lang="ru-RU" sz="1600" dirty="0" smtClean="0"/>
              <a:t>документов</a:t>
            </a:r>
            <a:endParaRPr lang="ru-RU" sz="1600" dirty="0"/>
          </a:p>
        </p:txBody>
      </p:sp>
      <p:pic>
        <p:nvPicPr>
          <p:cNvPr id="19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5"/>
          <a:stretch/>
        </p:blipFill>
        <p:spPr bwMode="auto">
          <a:xfrm>
            <a:off x="8233769" y="2661834"/>
            <a:ext cx="40843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5"/>
          <a:stretch/>
        </p:blipFill>
        <p:spPr bwMode="auto">
          <a:xfrm>
            <a:off x="8233769" y="3765940"/>
            <a:ext cx="40843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526502" y="4894605"/>
            <a:ext cx="8034787" cy="164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Clr>
                <a:srgbClr val="006699"/>
              </a:buClr>
              <a:buNone/>
            </a:pPr>
            <a:r>
              <a:rPr lang="ru-RU" sz="1600" b="1" kern="0" dirty="0"/>
              <a:t>«Логика </a:t>
            </a:r>
            <a:r>
              <a:rPr lang="ru-RU" sz="1600" b="1" kern="0" dirty="0" smtClean="0"/>
              <a:t>СЭД»:</a:t>
            </a:r>
            <a:endParaRPr lang="ru-RU" sz="1600" b="1" kern="0" dirty="0"/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15 лет опыта на рынке СЭД 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Построена на передовой ECM-платформе Alfresco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ru-RU" sz="1400" kern="0" dirty="0"/>
              <a:t>Легко добавляется новый функционал </a:t>
            </a:r>
          </a:p>
        </p:txBody>
      </p:sp>
    </p:spTree>
    <p:extLst>
      <p:ext uri="{BB962C8B-B14F-4D97-AF65-F5344CB8AC3E}">
        <p14:creationId xmlns:p14="http://schemas.microsoft.com/office/powerpoint/2010/main" val="1633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0488" y="660400"/>
            <a:ext cx="6972300" cy="823913"/>
          </a:xfrm>
        </p:spPr>
        <p:txBody>
          <a:bodyPr/>
          <a:lstStyle/>
          <a:p>
            <a:r>
              <a:rPr lang="ru-RU" altLang="ru-RU" sz="2000" smtClean="0"/>
              <a:t>ПРЕИМУЩЕСТВА «ЛОГИКА СЭД» НА ALFRESCO</a:t>
            </a:r>
            <a:endParaRPr lang="ru-RU" altLang="ru-RU" sz="2000" b="0" smtClean="0"/>
          </a:p>
        </p:txBody>
      </p:sp>
      <p:pic>
        <p:nvPicPr>
          <p:cNvPr id="4096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1" y="5540374"/>
            <a:ext cx="6937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r="19984"/>
          <a:stretch>
            <a:fillRect/>
          </a:stretch>
        </p:blipFill>
        <p:spPr bwMode="auto">
          <a:xfrm>
            <a:off x="1712118" y="4440238"/>
            <a:ext cx="6286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6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1479550"/>
            <a:ext cx="944562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Рисунок 9" descr="Img_AMT Bank cop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1" y="3532188"/>
            <a:ext cx="7286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31" y="2552700"/>
            <a:ext cx="11652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2905917" y="1449388"/>
            <a:ext cx="3952876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Alfresco  ECM – мировой лидер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Работа из браузера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Все функции СЭД и ECM – в одной системе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2905917" y="2670175"/>
            <a:ext cx="395287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15 лет опыта в создании и внедрении СЭД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Партнерская поддержка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2905917" y="3671888"/>
            <a:ext cx="3952876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Схема лицензирования без клиентских лицензий</a:t>
            </a: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2905917" y="4413251"/>
            <a:ext cx="395287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Легкость развертывания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Масштабируемость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Открытость платформы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2905917" y="5410199"/>
            <a:ext cx="4581526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+mn-lt"/>
                <a:ea typeface="+mn-ea"/>
                <a:cs typeface="+mn-cs"/>
              </a:defRPr>
            </a:lvl1pPr>
            <a:lvl2pPr marL="447675" indent="-227013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rgbClr val="003556"/>
                </a:solidFill>
                <a:latin typeface="+mn-lt"/>
              </a:defRPr>
            </a:lvl2pPr>
            <a:lvl3pPr marL="893763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4">
                  <a:lumMod val="75000"/>
                  <a:lumOff val="25000"/>
                </a:schemeClr>
              </a:buClr>
              <a:buSzPct val="90000"/>
              <a:buFont typeface="Trebuchet MS" panose="020B0603020202020204" pitchFamily="34" charset="0"/>
              <a:buChar char="—"/>
              <a:defRPr sz="1600">
                <a:solidFill>
                  <a:srgbClr val="00355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B6C000"/>
              </a:buClr>
              <a:buFont typeface="Wingdings" pitchFamily="2" charset="2"/>
              <a:buChar char="§"/>
              <a:defRPr sz="1400">
                <a:solidFill>
                  <a:srgbClr val="32393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+mn-lt"/>
              </a:defRPr>
            </a:lvl9pPr>
          </a:lstStyle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Гибкость настройки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Расширяемость функционала</a:t>
            </a:r>
          </a:p>
          <a:p>
            <a:pPr marL="180975" lvl="1" indent="-180975"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defRPr/>
            </a:pPr>
            <a:r>
              <a:rPr lang="ru-RU" sz="1400" kern="0" dirty="0"/>
              <a:t>Открытость интеграции с другими системами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305718" y="2498726"/>
            <a:ext cx="6000750" cy="2833688"/>
            <a:chOff x="676275" y="2628901"/>
            <a:chExt cx="7658100" cy="2833688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676275" y="2628901"/>
              <a:ext cx="7658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66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676275" y="3595688"/>
              <a:ext cx="7658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66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676275" y="4491039"/>
              <a:ext cx="7658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66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676275" y="5462589"/>
              <a:ext cx="7658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66CC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96" y="862304"/>
            <a:ext cx="1234458" cy="53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8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3" y="892216"/>
            <a:ext cx="6971297" cy="823912"/>
          </a:xfrm>
        </p:spPr>
        <p:txBody>
          <a:bodyPr/>
          <a:lstStyle/>
          <a:p>
            <a:r>
              <a:rPr lang="ru-RU" sz="2000" dirty="0" smtClean="0"/>
              <a:t>ФУНКЦИОНАЛЬНЫЙ ОБЛИК «ЛОГИКА СЭД» НА </a:t>
            </a:r>
            <a:r>
              <a:rPr lang="en-US" sz="2000" dirty="0" smtClean="0"/>
              <a:t>JBOSS</a:t>
            </a:r>
            <a:endParaRPr lang="ru-RU" sz="2000" dirty="0" smtClean="0"/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4" y="881063"/>
            <a:ext cx="1385888" cy="642938"/>
          </a:xfrm>
          <a:prstGeom prst="rect">
            <a:avLst/>
          </a:prstGeom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76077" y="4792076"/>
            <a:ext cx="8586935" cy="1656349"/>
          </a:xfrm>
          <a:prstGeom prst="roundRect">
            <a:avLst>
              <a:gd name="adj" fmla="val 7495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Font typeface="Wingdings" pitchFamily="2" charset="2"/>
              <a:buChar char="§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90000"/>
              <a:buFont typeface="Webdings" pitchFamily="18" charset="2"/>
              <a:buChar char="4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>
              <a:solidFill>
                <a:srgbClr val="233356"/>
              </a:solidFill>
            </a:endParaRPr>
          </a:p>
        </p:txBody>
      </p:sp>
      <p:sp>
        <p:nvSpPr>
          <p:cNvPr id="14" name="Rechteck 10"/>
          <p:cNvSpPr>
            <a:spLocks noChangeArrowheads="1"/>
          </p:cNvSpPr>
          <p:nvPr/>
        </p:nvSpPr>
        <p:spPr bwMode="auto">
          <a:xfrm>
            <a:off x="2229627" y="2016433"/>
            <a:ext cx="175339" cy="153373"/>
          </a:xfrm>
          <a:prstGeom prst="rect">
            <a:avLst/>
          </a:prstGeom>
          <a:solidFill>
            <a:srgbClr val="0035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233356"/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249698" y="1753120"/>
            <a:ext cx="8586935" cy="2919515"/>
          </a:xfrm>
          <a:prstGeom prst="roundRect">
            <a:avLst>
              <a:gd name="adj" fmla="val 4759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Font typeface="Wingdings" pitchFamily="2" charset="2"/>
              <a:buChar char="§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90000"/>
              <a:buFont typeface="Webdings" pitchFamily="18" charset="2"/>
              <a:buChar char="4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>
              <a:solidFill>
                <a:srgbClr val="233356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1075" y="1761264"/>
            <a:ext cx="3879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Font typeface="Wingdings" pitchFamily="2" charset="2"/>
              <a:buChar char="§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90000"/>
              <a:buFont typeface="Webdings" pitchFamily="18" charset="2"/>
              <a:buChar char="4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200" b="1" dirty="0" smtClean="0">
                <a:solidFill>
                  <a:srgbClr val="292929"/>
                </a:solidFill>
              </a:rPr>
              <a:t>ОСНОВНЫЕ ФУНКЦИОНАЛЬНЫЕ МОДУЛИ</a:t>
            </a:r>
            <a:endParaRPr lang="ru-RU" altLang="ru-RU" sz="1200" b="1" dirty="0">
              <a:solidFill>
                <a:srgbClr val="292929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26588" y="2028649"/>
            <a:ext cx="2673526" cy="555128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Font typeface="Wingdings" pitchFamily="2" charset="2"/>
              <a:buChar char="§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90000"/>
              <a:buFont typeface="Webdings" pitchFamily="18" charset="2"/>
              <a:buChar char="4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200" b="1" dirty="0">
                <a:solidFill>
                  <a:srgbClr val="FFFFFF"/>
                </a:solidFill>
              </a:rPr>
              <a:t>Прием, обработка и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регистрация </a:t>
            </a:r>
            <a:endParaRPr lang="ru-RU" altLang="ru-RU" sz="1200" b="1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200" b="1" dirty="0">
                <a:solidFill>
                  <a:srgbClr val="FFFFFF"/>
                </a:solidFill>
              </a:rPr>
              <a:t>входящих документов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188559" y="2638068"/>
            <a:ext cx="2696800" cy="565987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FFFF"/>
                </a:solidFill>
              </a:rPr>
              <a:t>Контроль исполнения </a:t>
            </a:r>
          </a:p>
          <a:p>
            <a:pPr algn="ctr"/>
            <a:r>
              <a:rPr lang="ru-RU" altLang="ru-RU" sz="1200" b="1" dirty="0" smtClean="0">
                <a:solidFill>
                  <a:srgbClr val="FFFFFF"/>
                </a:solidFill>
              </a:rPr>
              <a:t>документов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26588" y="3259703"/>
            <a:ext cx="2687490" cy="589061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Оформление документов,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создание шаблонов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188559" y="2028649"/>
            <a:ext cx="2699904" cy="555128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Распределение 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входящих документов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973805" y="2012361"/>
            <a:ext cx="2673525" cy="571415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Подготовка и оформление 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резолюций и поручений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26588" y="2644855"/>
            <a:ext cx="2673526" cy="565986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Ведение внутренней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 переписки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5973805" y="2638068"/>
            <a:ext cx="2673525" cy="565987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Подготовка, согласование,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подписание и передача на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регистрацию документов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975356" y="5109680"/>
            <a:ext cx="2673526" cy="501069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Штрихкодирование,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потоковое сканирование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55211" y="4834151"/>
            <a:ext cx="4715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rgbClr val="038299"/>
              </a:buClr>
              <a:buSzPct val="120000"/>
              <a:defRPr>
                <a:solidFill>
                  <a:srgbClr val="00355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Font typeface="Wingdings" pitchFamily="2" charset="2"/>
              <a:buChar char="§"/>
              <a:defRPr>
                <a:solidFill>
                  <a:srgbClr val="003556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90000"/>
              <a:buFont typeface="Webdings" pitchFamily="18" charset="2"/>
              <a:buChar char="4"/>
              <a:defRPr sz="1600">
                <a:solidFill>
                  <a:srgbClr val="003556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rgbClr val="B6C000"/>
              </a:buClr>
              <a:buSzPct val="140000"/>
              <a:buChar char="•"/>
              <a:defRPr sz="1500">
                <a:solidFill>
                  <a:srgbClr val="003556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Font typeface="Webdings" pitchFamily="18" charset="2"/>
              <a:buChar char="8"/>
              <a:defRPr sz="1400">
                <a:solidFill>
                  <a:srgbClr val="323937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1200" b="1" dirty="0" smtClean="0">
                <a:solidFill>
                  <a:srgbClr val="292929"/>
                </a:solidFill>
              </a:rPr>
              <a:t>ВСПОМОГАТЕЛЬНЫЙ ФУНКЦИОНАЛЬНЫЕ МОДУЛИ</a:t>
            </a:r>
            <a:endParaRPr lang="ru-RU" altLang="ru-RU" sz="1200" b="1" dirty="0">
              <a:solidFill>
                <a:srgbClr val="292929"/>
              </a:solidFill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46760" y="5119180"/>
            <a:ext cx="2640940" cy="501070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Уведомления,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протоколирование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446760" y="5733256"/>
            <a:ext cx="2673525" cy="591191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Межведомственное 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электронное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 взаимодействие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973805" y="3247488"/>
            <a:ext cx="2673525" cy="589061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Работа с обращениями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граждан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3188559" y="3259703"/>
            <a:ext cx="2696800" cy="589061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Учет,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регистрация</a:t>
            </a:r>
            <a:r>
              <a:rPr lang="en-US" altLang="ru-RU" sz="1200" b="1" dirty="0" smtClean="0">
                <a:solidFill>
                  <a:srgbClr val="FFFFFF"/>
                </a:solidFill>
              </a:rPr>
              <a:t/>
            </a:r>
            <a:br>
              <a:rPr lang="en-US" altLang="ru-RU" sz="1200" b="1" dirty="0" smtClean="0">
                <a:solidFill>
                  <a:srgbClr val="FFFFFF"/>
                </a:solidFill>
              </a:rPr>
            </a:br>
            <a:r>
              <a:rPr lang="ru-RU" altLang="ru-RU" sz="1200" b="1" dirty="0" smtClean="0">
                <a:solidFill>
                  <a:srgbClr val="FFFFFF"/>
                </a:solidFill>
              </a:rPr>
              <a:t>и отправка </a:t>
            </a:r>
            <a:r>
              <a:rPr lang="ru-RU" altLang="ru-RU" sz="1200" b="1" dirty="0">
                <a:solidFill>
                  <a:srgbClr val="FFFFFF"/>
                </a:solidFill>
              </a:rPr>
              <a:t>исходящих 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426588" y="3911199"/>
            <a:ext cx="2687490" cy="587704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Документационное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обеспечение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заседаний (совещаний)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5987769" y="3898984"/>
            <a:ext cx="2673526" cy="587703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Передача документов </a:t>
            </a:r>
          </a:p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на хранение в архив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3188559" y="3911199"/>
            <a:ext cx="2696800" cy="587704"/>
          </a:xfrm>
          <a:prstGeom prst="rect">
            <a:avLst/>
          </a:prstGeom>
          <a:solidFill>
            <a:srgbClr val="00689B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FFFFFF"/>
                </a:solidFill>
              </a:rPr>
              <a:t>Систематизация</a:t>
            </a:r>
            <a:r>
              <a:rPr lang="en-US" altLang="ru-RU" sz="1200" b="1" dirty="0" smtClean="0">
                <a:solidFill>
                  <a:srgbClr val="FFFFFF"/>
                </a:solidFill>
              </a:rPr>
              <a:t/>
            </a:r>
            <a:br>
              <a:rPr lang="en-US" altLang="ru-RU" sz="1200" b="1" dirty="0" smtClean="0">
                <a:solidFill>
                  <a:srgbClr val="FFFFFF"/>
                </a:solidFill>
              </a:rPr>
            </a:br>
            <a:r>
              <a:rPr lang="ru-RU" altLang="ru-RU" sz="1200" b="1" dirty="0" smtClean="0">
                <a:solidFill>
                  <a:srgbClr val="FFFFFF"/>
                </a:solidFill>
              </a:rPr>
              <a:t>и</a:t>
            </a:r>
            <a:r>
              <a:rPr lang="en-US" altLang="ru-RU" sz="1200" b="1" dirty="0" smtClean="0">
                <a:solidFill>
                  <a:srgbClr val="FFFFFF"/>
                </a:solidFill>
              </a:rPr>
              <a:t> </a:t>
            </a:r>
            <a:r>
              <a:rPr lang="ru-RU" altLang="ru-RU" sz="1200" b="1" dirty="0" smtClean="0">
                <a:solidFill>
                  <a:srgbClr val="FFFFFF"/>
                </a:solidFill>
              </a:rPr>
              <a:t> </a:t>
            </a:r>
            <a:r>
              <a:rPr lang="ru-RU" altLang="ru-RU" sz="1200" b="1" dirty="0">
                <a:solidFill>
                  <a:srgbClr val="FFFFFF"/>
                </a:solidFill>
              </a:rPr>
              <a:t>обеспечение сохранности </a:t>
            </a:r>
          </a:p>
          <a:p>
            <a:pPr algn="ctr"/>
            <a:r>
              <a:rPr lang="ru-RU" altLang="ru-RU" sz="1200" b="1" dirty="0">
                <a:solidFill>
                  <a:srgbClr val="FFFFFF"/>
                </a:solidFill>
              </a:rPr>
              <a:t>документов </a:t>
            </a:r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3235109" y="5119180"/>
            <a:ext cx="2673526" cy="501070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Использование ЭП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3235109" y="5733256"/>
            <a:ext cx="2673526" cy="591191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Интеграция с внешними ИС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987769" y="5722398"/>
            <a:ext cx="2673526" cy="591191"/>
          </a:xfrm>
          <a:prstGeom prst="rect">
            <a:avLst/>
          </a:prstGeom>
          <a:solidFill>
            <a:srgbClr val="00689B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FFFFFF"/>
                </a:solidFill>
              </a:rPr>
              <a:t>Мобильный клиент</a:t>
            </a:r>
          </a:p>
        </p:txBody>
      </p:sp>
    </p:spTree>
    <p:extLst>
      <p:ext uri="{BB962C8B-B14F-4D97-AF65-F5344CB8AC3E}">
        <p14:creationId xmlns:p14="http://schemas.microsoft.com/office/powerpoint/2010/main" val="1250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03" y="800708"/>
            <a:ext cx="8028401" cy="823912"/>
          </a:xfrm>
        </p:spPr>
        <p:txBody>
          <a:bodyPr/>
          <a:lstStyle/>
          <a:p>
            <a:r>
              <a:rPr lang="ru-RU" sz="2000" dirty="0" smtClean="0"/>
              <a:t>ЗАКАЗЧИКИ В ОБЛАСТИ СПО-РЕШЕНИЙ</a:t>
            </a:r>
            <a:endParaRPr lang="ru-RU" sz="2000" b="0" dirty="0"/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blogic20.ru/sites/default/files/files/ufa_project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1" y="4748042"/>
            <a:ext cx="703364" cy="7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m.blogic20.ru/files/files/rosreestr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578" y="2178325"/>
            <a:ext cx="1066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http://minjust.ru/sites/default/files/logo-new_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3"/>
          <a:stretch/>
        </p:blipFill>
        <p:spPr bwMode="auto">
          <a:xfrm>
            <a:off x="6300883" y="2005202"/>
            <a:ext cx="819643" cy="7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ashinform.ru/upload/iblock/fe0/_znpritqwpee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15" y="3446571"/>
            <a:ext cx="1168080" cy="77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yuzhno-sakh.ru/img/sys/ger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1" y="3333603"/>
            <a:ext cx="703364" cy="80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ktrv.ru/images-new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14" y="3459519"/>
            <a:ext cx="2484276" cy="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&amp;Pcy;&amp;iecy;&amp;rcy;&amp;vcy;&amp;ycy;&amp;jcy; &amp;ocy;&amp;rcy;&amp;icy;&amp;gcy;&amp;icy;&amp;ncy;&amp;acy;&amp;lcy;&amp;softcy;&amp;ncy;&amp;ycy;&amp;jcy; &amp;pcy;&amp;iecy;&amp;gcy;&amp;icy;&amp;lcy;&amp;icy;&amp;rcy;&amp;ocy;&amp;vcy;&amp;acy;&amp;ncy;&amp;ncy;&amp;ycy;&amp;jcy; &amp;pcy;&amp;rcy;&amp;iecy;&amp;pcy;&amp;acy;&amp;rcy;&amp;acy;&amp;tcy; &amp;rcy;&amp;ocy;&amp;scy;&amp;scy;&amp;icy;&amp;jcy;&amp;scy;&amp;kcy;&amp;ocy;&amp;gcy;&amp;ocy; &amp;pcy;&amp;rcy;&amp;ocy;&amp;icy;…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79" y="4833643"/>
            <a:ext cx="1368152" cy="71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01" y="4749208"/>
            <a:ext cx="706553" cy="7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pic>
        <p:nvPicPr>
          <p:cNvPr id="4108" name="Picture 12" descr="&amp;Scy;&amp;ocy;&amp;vcy;&amp;iecy;&amp;tcy; &amp;pcy;&amp;ocy; &amp;mcy;&amp;ocy;&amp;dcy;&amp;iecy;&amp;rcy;&amp;ncy;&amp;icy;&amp;zcy;&amp;acy;&amp;tscy;&amp;icy;&amp;icy; &amp;ecy;&amp;kcy;&amp;ocy;&amp;ncy;&amp;ocy;&amp;mcy;&amp;icy;&amp;kcy;&amp;icy; &amp;icy; &amp;icy;&amp;ncy;&amp;ncy;&amp;ocy;&amp;vcy;&amp;acy;&amp;tscy;&amp;icy;&amp;ocy;&amp;ncy;&amp;ncy;&amp;ocy;&amp;mcy;&amp;ucy; &amp;rcy;&amp;acy;&amp;zcy;&amp;vcy;&amp;icy;&amp;tcy;&amp;icy;&amp;yucy; &amp;Rcy;&amp;ocy;&amp;scy;&amp;scy;&amp;icy;&amp;icy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29" y="2005202"/>
            <a:ext cx="787251" cy="7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69&quot;&gt;&lt;object type=&quot;3&quot; unique_id=&quot;12886&quot;&gt;&lt;property id=&quot;20148&quot; value=&quot;5&quot;/&gt;&lt;property id=&quot;20300&quot; value=&quot;Slide 10 - &amp;quot;Software AG Colors&amp;quot;&quot;/&gt;&lt;property id=&quot;20307&quot; value=&quot;283&quot;/&gt;&lt;/object&gt;&lt;object type=&quot;3&quot; unique_id=&quot;13079&quot;&gt;&lt;property id=&quot;20148&quot; value=&quot;5&quot;/&gt;&lt;property id=&quot;20300&quot; value=&quot;Slide 1 - &amp;quot;Presentation Title Here&amp;#x0D;&amp;#x0A;Additional title space or subtitle if needed&amp;quot;&quot;/&gt;&lt;property id=&quot;20307&quot; value=&quot;290&quot;/&gt;&lt;/object&gt;&lt;object type=&quot;3&quot; unique_id=&quot;13111&quot;&gt;&lt;property id=&quot;20148&quot; value=&quot;5&quot;/&gt;&lt;property id=&quot;20300&quot; value=&quot;Slide 13 - &amp;quot;Thank you!&amp;quot;&quot;/&gt;&lt;property id=&quot;20307&quot; value=&quot;291&quot;/&gt;&lt;/object&gt;&lt;object type=&quot;3&quot; unique_id=&quot;15705&quot;&gt;&lt;property id=&quot;20148&quot; value=&quot;5&quot;/&gt;&lt;property id=&quot;20300&quot; value=&quot;Slide 15&quot;/&gt;&lt;property id=&quot;20307&quot; value=&quot;313&quot;/&gt;&lt;/object&gt;&lt;object type=&quot;3&quot; unique_id=&quot;16820&quot;&gt;&lt;property id=&quot;20148&quot; value=&quot;5&quot;/&gt;&lt;property id=&quot;20300&quot; value=&quot;Slide 11 - &amp;quot;Section Divider Page Title&amp;#x0D;&amp;#x0A;Section subtitle/information here&amp;quot;&quot;/&gt;&lt;property id=&quot;20307&quot; value=&quot;322&quot;/&gt;&lt;/object&gt;&lt;object type=&quot;3&quot; unique_id=&quot;16923&quot;&gt;&lt;property id=&quot;20148&quot; value=&quot;5&quot;/&gt;&lt;property id=&quot;20300&quot; value=&quot;Slide 12 - &amp;quot;Section Divider Page Title&amp;#x0D;&amp;#x0A;Section subtitle/information here&amp;quot;&quot;/&gt;&lt;property id=&quot;20307&quot; value=&quot;323&quot;/&gt;&lt;/object&gt;&lt;object type=&quot;3&quot; unique_id=&quot;17345&quot;&gt;&lt;property id=&quot;20148&quot; value=&quot;5&quot;/&gt;&lt;property id=&quot;20300&quot; value=&quot;Slide 2 - &amp;quot;Single-line Headline – 24 point&amp;quot;&quot;/&gt;&lt;property id=&quot;20307&quot; value=&quot;324&quot;/&gt;&lt;/object&gt;&lt;object type=&quot;3&quot; unique_id=&quot;17346&quot;&gt;&lt;property id=&quot;20148&quot; value=&quot;5&quot;/&gt;&lt;property id=&quot;20300&quot; value=&quot;Slide 4 - &amp;quot;Headline on the content page also possibly &amp;#x0D;&amp;#x0A;with a second line – 24 point&amp;quot;&quot;/&gt;&lt;property id=&quot;20307&quot; value=&quot;325&quot;/&gt;&lt;/object&gt;&lt;object type=&quot;3&quot; unique_id=&quot;17347&quot;&gt;&lt;property id=&quot;20148&quot; value=&quot;5&quot;/&gt;&lt;property id=&quot;20300&quot; value=&quot;Slide 5 - &amp;quot;Optional text page with two columns&amp;quot;&quot;/&gt;&lt;property id=&quot;20307&quot; value=&quot;326&quot;/&gt;&lt;/object&gt;&lt;object type=&quot;3&quot; unique_id=&quot;17348&quot;&gt;&lt;property id=&quot;20148&quot; value=&quot;5&quot;/&gt;&lt;property id=&quot;20300&quot; value=&quot;Slide 6 - &amp;quot;Optional text page with NO image and callout in the margin area&amp;quot;&quot;/&gt;&lt;property id=&quot;20307&quot; value=&quot;327&quot;/&gt;&lt;/object&gt;&lt;object type=&quot;3&quot; unique_id=&quot;17349&quot;&gt;&lt;property id=&quot;20148&quot; value=&quot;5&quot;/&gt;&lt;property id=&quot;20300&quot; value=&quot;Slide 7 - &amp;quot;Image with headline&amp;quot;&quot;/&gt;&lt;property id=&quot;20307&quot; value=&quot;328&quot;/&gt;&lt;/object&gt;&lt;object type=&quot;3&quot; unique_id=&quot;17350&quot;&gt;&lt;property id=&quot;20148&quot; value=&quot;5&quot;/&gt;&lt;property id=&quot;20300&quot; value=&quot;Slide 8 - &amp;quot;Optional page with a smaller image and explanation in the margin area&amp;quot;&quot;/&gt;&lt;property id=&quot;20307&quot; value=&quot;329&quot;/&gt;&lt;/object&gt;&lt;object type=&quot;3&quot; unique_id=&quot;17351&quot;&gt;&lt;property id=&quot;20148&quot; value=&quot;5&quot;/&gt;&lt;property id=&quot;20300&quot; value=&quot;Slide 9 - &amp;quot;The Basic Grid&amp;quot;&quot;/&gt;&lt;property id=&quot;20307&quot; value=&quot;330&quot;/&gt;&lt;/object&gt;&lt;object type=&quot;3&quot; unique_id=&quot;17746&quot;&gt;&lt;property id=&quot;20148&quot; value=&quot;5&quot;/&gt;&lt;property id=&quot;20300&quot; value=&quot;Slide 3 - &amp;quot;Single-line Headline – 24 point&amp;quot;&quot;/&gt;&lt;property id=&quot;20307&quot; value=&quot;331&quot;/&gt;&lt;/object&gt;&lt;object type=&quot;3&quot; unique_id=&quot;19976&quot;&gt;&lt;property id=&quot;20148&quot; value=&quot;5&quot;/&gt;&lt;property id=&quot;20300&quot; value=&quot;Slide 14 - &amp;quot;Images&amp;quot;&quot;/&gt;&lt;property id=&quot;20307&quot; value=&quot;332&quot;/&gt;&lt;/object&gt;&lt;/object&gt;&lt;object type=&quot;8&quot; unique_id=&quot;1007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_Master_Style01">
  <a:themeElements>
    <a:clrScheme name="SAG_PPT_Template_Feb10 14">
      <a:dk1>
        <a:srgbClr val="233356"/>
      </a:dk1>
      <a:lt1>
        <a:srgbClr val="FFFFFF"/>
      </a:lt1>
      <a:dk2>
        <a:srgbClr val="233356"/>
      </a:dk2>
      <a:lt2>
        <a:srgbClr val="E2E7DD"/>
      </a:lt2>
      <a:accent1>
        <a:srgbClr val="96AB39"/>
      </a:accent1>
      <a:accent2>
        <a:srgbClr val="C6092A"/>
      </a:accent2>
      <a:accent3>
        <a:srgbClr val="FFFFFF"/>
      </a:accent3>
      <a:accent4>
        <a:srgbClr val="1C2A48"/>
      </a:accent4>
      <a:accent5>
        <a:srgbClr val="C9D2AE"/>
      </a:accent5>
      <a:accent6>
        <a:srgbClr val="B30725"/>
      </a:accent6>
      <a:hlink>
        <a:srgbClr val="038299"/>
      </a:hlink>
      <a:folHlink>
        <a:srgbClr val="D16E00"/>
      </a:folHlink>
    </a:clrScheme>
    <a:fontScheme name="SAG_PPT_Template_Feb1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SAG_PPT_Template_Feb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G_PPT_Template_Feb10 13">
        <a:dk1>
          <a:srgbClr val="233356"/>
        </a:dk1>
        <a:lt1>
          <a:srgbClr val="FFFFFF"/>
        </a:lt1>
        <a:dk2>
          <a:srgbClr val="000000"/>
        </a:dk2>
        <a:lt2>
          <a:srgbClr val="E2E7DD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C2A48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G_PPT_Template_Feb10 14">
        <a:dk1>
          <a:srgbClr val="233356"/>
        </a:dk1>
        <a:lt1>
          <a:srgbClr val="FFFFFF"/>
        </a:lt1>
        <a:dk2>
          <a:srgbClr val="233356"/>
        </a:dk2>
        <a:lt2>
          <a:srgbClr val="E2E7DD"/>
        </a:lt2>
        <a:accent1>
          <a:srgbClr val="96AB39"/>
        </a:accent1>
        <a:accent2>
          <a:srgbClr val="C6092A"/>
        </a:accent2>
        <a:accent3>
          <a:srgbClr val="FFFFFF"/>
        </a:accent3>
        <a:accent4>
          <a:srgbClr val="1C2A48"/>
        </a:accent4>
        <a:accent5>
          <a:srgbClr val="C9D2AE"/>
        </a:accent5>
        <a:accent6>
          <a:srgbClr val="B30725"/>
        </a:accent6>
        <a:hlink>
          <a:srgbClr val="038299"/>
        </a:hlink>
        <a:folHlink>
          <a:srgbClr val="D16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90156</TotalTime>
  <Words>324</Words>
  <Application>Microsoft Office PowerPoint</Application>
  <PresentationFormat>Экран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BL_Master_Style01</vt:lpstr>
      <vt:lpstr>Диаграмма Microsoft Excel</vt:lpstr>
      <vt:lpstr>ОТКРЫТЫЙ ДОКУМЕНТООБОРОТ НА ОТКРЫТОЙ  ПЛАТФОРМЕ</vt:lpstr>
      <vt:lpstr>О КОМПАНИИ «ЛОГИКА БИЗНЕСА»</vt:lpstr>
      <vt:lpstr>ПРЕИМУЩЕСТВА ИСПОЛЬЗОВАНИЯ СПО</vt:lpstr>
      <vt:lpstr>РЕШЕНИЯ «ЛОГИКИ БИЗНЕСА» НА СПО</vt:lpstr>
      <vt:lpstr>СОПОСТАВЛЕНИЕ РАСХОДОВ НА ТЕХПОДДЕРЖКУ</vt:lpstr>
      <vt:lpstr>«ЛОГИКА СЭД» НА ПЛАТФОРМЕ ALFRESCO</vt:lpstr>
      <vt:lpstr>ПРЕИМУЩЕСТВА «ЛОГИКА СЭД» НА ALFRESCO</vt:lpstr>
      <vt:lpstr>ФУНКЦИОНАЛЬНЫЙ ОБЛИК «ЛОГИКА СЭД» НА JBOSS</vt:lpstr>
      <vt:lpstr>ЗАКАЗЧИКИ В ОБЛАСТИ СПО-РЕШЕНИЙ</vt:lpstr>
      <vt:lpstr>НОВАЯ КНИГА ПО ECM</vt:lpstr>
      <vt:lpstr>СПАСИБО ЗА ВНИМАНИЕ! ВОПРОСЫ?  Компания «Логика бизнеса» (ГК АйТи)  115280 Москва ул. Ленинская Слобода, д.19, стр. 6  Телефоны: +7 (495) 974-79-79, 79-80  ecm.blogic20.ru</vt:lpstr>
    </vt:vector>
  </TitlesOfParts>
  <Company>simon-design.net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 PPT Template</dc:title>
  <dc:creator>MSI</dc:creator>
  <cp:lastModifiedBy>Ешич Николай Георгиевич</cp:lastModifiedBy>
  <cp:revision>538</cp:revision>
  <cp:lastPrinted>2013-01-31T10:05:29Z</cp:lastPrinted>
  <dcterms:created xsi:type="dcterms:W3CDTF">2010-09-08T16:18:11Z</dcterms:created>
  <dcterms:modified xsi:type="dcterms:W3CDTF">2015-02-27T08:56:34Z</dcterms:modified>
</cp:coreProperties>
</file>